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81" r:id="rId8"/>
    <p:sldId id="263" r:id="rId9"/>
    <p:sldId id="264" r:id="rId10"/>
    <p:sldId id="280" r:id="rId11"/>
    <p:sldId id="282" r:id="rId12"/>
    <p:sldId id="284" r:id="rId13"/>
    <p:sldId id="278" r:id="rId14"/>
  </p:sldIdLst>
  <p:sldSz cx="9144000" cy="5143500" type="screen16x9"/>
  <p:notesSz cx="6858000" cy="9144000"/>
  <p:embeddedFontLst>
    <p:embeddedFont>
      <p:font typeface="Paytone One" charset="0"/>
      <p:regular r:id="rId16"/>
    </p:embeddedFont>
    <p:embeddedFont>
      <p:font typeface="Questrial" charset="0"/>
      <p:regular r:id="rId17"/>
    </p:embeddedFont>
    <p:embeddedFont>
      <p:font typeface="Merriweather" charset="0"/>
      <p:regular r:id="rId18"/>
      <p:bold r:id="rId19"/>
      <p:italic r:id="rId20"/>
      <p:boldItalic r:id="rId21"/>
    </p:embeddedFont>
    <p:embeddedFont>
      <p:font typeface="DM Sans" charset="0"/>
      <p:regular r:id="rId22"/>
      <p:bold r:id="rId23"/>
      <p:italic r:id="rId24"/>
      <p:boldItalic r:id="rId25"/>
    </p:embeddedFont>
    <p:embeddedFont>
      <p:font typeface="Bebas Neue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C156E06-ECF3-407A-8725-BB58E0DF1C1A}">
  <a:tblStyle styleId="{FC156E06-ECF3-407A-8725-BB58E0DF1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24c6c1c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24c6c1c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b8ad8aa3d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b8ad8aa3d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ad8aa3d3_0_1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ad8aa3d3_0_1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8ad8aa3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8ad8aa3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b8ad8aa3d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b8ad8aa3d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4c6c1c1_1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924c6c1c1_1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b8ad8aa3d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b8ad8aa3d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b8ad8aa3d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b8ad8aa3d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900" y="1386639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9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725761" y="1349068"/>
            <a:ext cx="1173854" cy="2461458"/>
            <a:chOff x="6725761" y="1349068"/>
            <a:chExt cx="1173854" cy="2461458"/>
          </a:xfrm>
        </p:grpSpPr>
        <p:grpSp>
          <p:nvGrpSpPr>
            <p:cNvPr id="13" name="Google Shape;13;p2"/>
            <p:cNvGrpSpPr/>
            <p:nvPr/>
          </p:nvGrpSpPr>
          <p:grpSpPr>
            <a:xfrm rot="-5400000">
              <a:off x="6747803" y="1327027"/>
              <a:ext cx="1129770" cy="1173854"/>
              <a:chOff x="11" y="583339"/>
              <a:chExt cx="1129770" cy="117385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-5400000">
              <a:off x="6747803" y="2658714"/>
              <a:ext cx="1129770" cy="1173854"/>
              <a:chOff x="11" y="583339"/>
              <a:chExt cx="1129770" cy="1173854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561" name="Google Shape;561;p1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86" name="Google Shape;58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0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589" name="Google Shape;589;p20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14" name="Google Shape;61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3"/>
          <p:cNvSpPr txBox="1">
            <a:spLocks noGrp="1"/>
          </p:cNvSpPr>
          <p:nvPr>
            <p:ph type="title"/>
          </p:nvPr>
        </p:nvSpPr>
        <p:spPr>
          <a:xfrm>
            <a:off x="2391900" y="3044542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4" name="Google Shape;674;p23"/>
          <p:cNvSpPr txBox="1">
            <a:spLocks noGrp="1"/>
          </p:cNvSpPr>
          <p:nvPr>
            <p:ph type="subTitle" idx="1"/>
          </p:nvPr>
        </p:nvSpPr>
        <p:spPr>
          <a:xfrm>
            <a:off x="1996200" y="15670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3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p2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77" name="Google Shape;677;p2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24"/>
          <p:cNvSpPr txBox="1">
            <a:spLocks noGrp="1"/>
          </p:cNvSpPr>
          <p:nvPr>
            <p:ph type="title" idx="2"/>
          </p:nvPr>
        </p:nvSpPr>
        <p:spPr>
          <a:xfrm>
            <a:off x="7200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5" name="Google Shape;705;p24"/>
          <p:cNvSpPr txBox="1">
            <a:spLocks noGrp="1"/>
          </p:cNvSpPr>
          <p:nvPr>
            <p:ph type="subTitle" idx="1"/>
          </p:nvPr>
        </p:nvSpPr>
        <p:spPr>
          <a:xfrm>
            <a:off x="7200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4"/>
          <p:cNvSpPr txBox="1">
            <a:spLocks noGrp="1"/>
          </p:cNvSpPr>
          <p:nvPr>
            <p:ph type="title" idx="3"/>
          </p:nvPr>
        </p:nvSpPr>
        <p:spPr>
          <a:xfrm>
            <a:off x="34038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7" name="Google Shape;707;p24"/>
          <p:cNvSpPr txBox="1">
            <a:spLocks noGrp="1"/>
          </p:cNvSpPr>
          <p:nvPr>
            <p:ph type="subTitle" idx="4"/>
          </p:nvPr>
        </p:nvSpPr>
        <p:spPr>
          <a:xfrm>
            <a:off x="34038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4"/>
          <p:cNvSpPr txBox="1">
            <a:spLocks noGrp="1"/>
          </p:cNvSpPr>
          <p:nvPr>
            <p:ph type="title" idx="5"/>
          </p:nvPr>
        </p:nvSpPr>
        <p:spPr>
          <a:xfrm>
            <a:off x="60876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9" name="Google Shape;709;p24"/>
          <p:cNvSpPr txBox="1">
            <a:spLocks noGrp="1"/>
          </p:cNvSpPr>
          <p:nvPr>
            <p:ph type="subTitle" idx="6"/>
          </p:nvPr>
        </p:nvSpPr>
        <p:spPr>
          <a:xfrm>
            <a:off x="60876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0" name="Google Shape;710;p24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711" name="Google Shape;711;p2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9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923" name="Google Shape;923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48" name="Google Shape;948;p2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949" name="Google Shape;949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0" y="3095775"/>
            <a:ext cx="6501300" cy="20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8" name="Google Shape;68;p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20500" y="2574469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99269"/>
            <a:ext cx="38520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5096513" y="2141500"/>
            <a:ext cx="332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/>
          <p:nvPr/>
        </p:nvSpPr>
        <p:spPr>
          <a:xfrm>
            <a:off x="0" y="807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 rot="-5400000">
            <a:off x="7669066" y="296839"/>
            <a:ext cx="1129770" cy="1173854"/>
            <a:chOff x="11" y="583339"/>
            <a:chExt cx="1129770" cy="1173854"/>
          </a:xfrm>
        </p:grpSpPr>
        <p:sp>
          <p:nvSpPr>
            <p:cNvPr id="99" name="Google Shape;99;p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5400000">
            <a:off x="2345225" y="-1157218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5400000">
            <a:off x="4987725" y="973920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30" name="Google Shape;130;p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720000" y="1451282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2"/>
          </p:nvPr>
        </p:nvSpPr>
        <p:spPr>
          <a:xfrm>
            <a:off x="3346901" y="3569025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3"/>
          </p:nvPr>
        </p:nvSpPr>
        <p:spPr>
          <a:xfrm>
            <a:off x="2449150" y="1451282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4"/>
          </p:nvPr>
        </p:nvSpPr>
        <p:spPr>
          <a:xfrm>
            <a:off x="5104675" y="3569025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91" name="Google Shape;191;p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1602450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602450" y="19993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222" name="Google Shape;222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248" name="Google Shape;248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11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308" name="Google Shape;308;p11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3" name="Google Shape;3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34" name="Google Shape;33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415" name="Google Shape;415;p1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5"/>
          <p:cNvSpPr txBox="1">
            <a:spLocks noGrp="1"/>
          </p:cNvSpPr>
          <p:nvPr>
            <p:ph type="title" idx="2"/>
          </p:nvPr>
        </p:nvSpPr>
        <p:spPr>
          <a:xfrm>
            <a:off x="716622" y="1735175"/>
            <a:ext cx="57882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subTitle" idx="1"/>
          </p:nvPr>
        </p:nvSpPr>
        <p:spPr>
          <a:xfrm>
            <a:off x="713225" y="2260475"/>
            <a:ext cx="57882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0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estrial"/>
              <a:buChar char="●"/>
              <a:defRPr sz="18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61" r:id="rId9"/>
    <p:sldLayoutId id="2147483665" r:id="rId10"/>
    <p:sldLayoutId id="2147483666" r:id="rId11"/>
    <p:sldLayoutId id="2147483669" r:id="rId12"/>
    <p:sldLayoutId id="2147483670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.bolyai.ro/agak/2026/grafik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2"/>
          <p:cNvSpPr txBox="1">
            <a:spLocks noGrp="1"/>
          </p:cNvSpPr>
          <p:nvPr>
            <p:ph type="ctrTitle"/>
          </p:nvPr>
        </p:nvSpPr>
        <p:spPr>
          <a:xfrm>
            <a:off x="685800" y="666750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Grafika</a:t>
            </a:r>
            <a:endParaRPr dirty="0"/>
          </a:p>
        </p:txBody>
      </p:sp>
      <p:sp>
        <p:nvSpPr>
          <p:cNvPr id="983" name="Google Shape;983;p32"/>
          <p:cNvSpPr txBox="1">
            <a:spLocks noGrp="1"/>
          </p:cNvSpPr>
          <p:nvPr>
            <p:ph type="subTitle" idx="1"/>
          </p:nvPr>
        </p:nvSpPr>
        <p:spPr>
          <a:xfrm>
            <a:off x="7119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56"/>
          <p:cNvSpPr txBox="1">
            <a:spLocks noGrp="1"/>
          </p:cNvSpPr>
          <p:nvPr>
            <p:ph type="title"/>
          </p:nvPr>
        </p:nvSpPr>
        <p:spPr>
          <a:xfrm>
            <a:off x="-914400" y="133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Rézmetszet</a:t>
            </a:r>
            <a:r>
              <a:rPr lang="en-US" sz="3600" dirty="0" smtClean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rézkarc</a:t>
            </a:r>
            <a:endParaRPr sz="3600" dirty="0"/>
          </a:p>
        </p:txBody>
      </p:sp>
      <p:sp>
        <p:nvSpPr>
          <p:cNvPr id="1350" name="Google Shape;1350;p56"/>
          <p:cNvSpPr txBox="1">
            <a:spLocks noGrp="1"/>
          </p:cNvSpPr>
          <p:nvPr>
            <p:ph type="subTitle" idx="1"/>
          </p:nvPr>
        </p:nvSpPr>
        <p:spPr>
          <a:xfrm>
            <a:off x="0" y="1276350"/>
            <a:ext cx="59436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mélynyomtatásnál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festék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bemélyített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vonalakba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kerül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rézmetszetet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rézlemezbe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vésik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rézkarcnál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savval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maratják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bele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rajzot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lemezbe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2" name="Picture 2" descr="Rézmetszet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519" y="0"/>
            <a:ext cx="3503481" cy="5105401"/>
          </a:xfrm>
          <a:prstGeom prst="rect">
            <a:avLst/>
          </a:prstGeom>
          <a:noFill/>
        </p:spPr>
      </p:pic>
      <p:pic>
        <p:nvPicPr>
          <p:cNvPr id="5" name="Google Shape;16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2724150"/>
            <a:ext cx="3614057" cy="2217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ím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3600" dirty="0" err="1" smtClean="0"/>
              <a:t>Litografia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u-HU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kőnyomat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lang="hu-HU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zsír és a víz kölcsönös taszításán alapul</a:t>
            </a:r>
            <a:r>
              <a:rPr lang="hu-HU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hu-HU" sz="16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Mészkőre rajzolnak zsíros krétával.</a:t>
            </a:r>
            <a: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6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benedvesített kő csak a zsíros részeken veszi fel a festéket</a:t>
            </a:r>
            <a:r>
              <a:rPr lang="hu-HU" sz="16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hu-HU" sz="12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16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Festői hatású, szabad vonalvezetést tesz lehetővé.</a:t>
            </a:r>
            <a:r>
              <a:rPr lang="hu-HU" sz="105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105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713225" y="3105149"/>
            <a:ext cx="4925575" cy="1352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Google Shape;177;p19"/>
          <p:cNvPicPr preferRelativeResize="0"/>
          <p:nvPr/>
        </p:nvPicPr>
        <p:blipFill rotWithShape="1">
          <a:blip r:embed="rId2">
            <a:alphaModFix/>
          </a:blip>
          <a:srcRect t="505" b="495"/>
          <a:stretch/>
        </p:blipFill>
        <p:spPr>
          <a:xfrm>
            <a:off x="5562600" y="2190750"/>
            <a:ext cx="32766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3041125"/>
          </a:xfrm>
        </p:spPr>
        <p:txBody>
          <a:bodyPr/>
          <a:lstStyle/>
          <a:p>
            <a:r>
              <a:rPr lang="en-US" dirty="0" err="1" smtClean="0"/>
              <a:t>Szitanyomas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Eredetileg ipari eljárás, de az 1960-as évek Pop Art mozgalma (Andy Warhol) beemelte a magas művészetbe.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Sokféle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anyagra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nyomtatható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póló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fal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fém</a:t>
            </a:r>
            <a:r>
              <a:rPr lang="en-US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Google Shape;194;p20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8400" y="2876550"/>
            <a:ext cx="3810000" cy="19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54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Források</a:t>
            </a:r>
            <a:endParaRPr sz="4800" dirty="0"/>
          </a:p>
        </p:txBody>
      </p:sp>
      <p:sp>
        <p:nvSpPr>
          <p:cNvPr id="1323" name="Google Shape;1323;p54"/>
          <p:cNvSpPr txBox="1">
            <a:spLocks noGrp="1"/>
          </p:cNvSpPr>
          <p:nvPr>
            <p:ph type="subTitle" idx="1"/>
          </p:nvPr>
        </p:nvSpPr>
        <p:spPr>
          <a:xfrm>
            <a:off x="990600" y="2038350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n-US" dirty="0" smtClean="0">
                <a:hlinkClick r:id="rId3"/>
              </a:rPr>
              <a:t>https://art.bolyai.ro/agak/2026/grafika/</a:t>
            </a:r>
            <a:endParaRPr lang="hu-HU" dirty="0" smtClean="0"/>
          </a:p>
          <a:p>
            <a:pPr marL="0" lvl="0" indent="0" algn="just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3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Egyedi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sokszorosítható</a:t>
            </a:r>
            <a:r>
              <a:rPr lang="en-US" sz="3600" dirty="0" smtClean="0"/>
              <a:t> </a:t>
            </a:r>
            <a:r>
              <a:rPr lang="en-US" sz="3600" dirty="0" err="1" smtClean="0"/>
              <a:t>grafikai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technikák</a:t>
            </a:r>
            <a:endParaRPr sz="3600" dirty="0"/>
          </a:p>
        </p:txBody>
      </p:sp>
      <p:sp>
        <p:nvSpPr>
          <p:cNvPr id="989" name="Google Shape;989;p3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4724400" cy="32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u-HU" sz="2000" dirty="0" smtClean="0"/>
              <a:t>A grafika a képzőművészet egyik ága. Ide tartoznak az egyedi rajzok és a sokszorosított nyomatok is. A művészek különböző eszközökkel és technikákkal dolgoznak papíron, fán, fémen vagy más felületeken.</a:t>
            </a:r>
            <a:endParaRPr sz="2000" dirty="0">
              <a:solidFill>
                <a:schemeClr val="accent2"/>
              </a:solidFill>
            </a:endParaRPr>
          </a:p>
        </p:txBody>
      </p:sp>
      <p:pic>
        <p:nvPicPr>
          <p:cNvPr id="88066" name="Picture 2" descr="Grafika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33550"/>
            <a:ext cx="3581400" cy="260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5"/>
          <p:cNvSpPr/>
          <p:nvPr/>
        </p:nvSpPr>
        <p:spPr>
          <a:xfrm>
            <a:off x="3524018" y="2106868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5"/>
          <p:cNvSpPr txBox="1">
            <a:spLocks noGrp="1"/>
          </p:cNvSpPr>
          <p:nvPr>
            <p:ph type="title"/>
          </p:nvPr>
        </p:nvSpPr>
        <p:spPr>
          <a:xfrm>
            <a:off x="2209800" y="438150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err="1" smtClean="0"/>
              <a:t>Ceruzara</a:t>
            </a:r>
            <a:r>
              <a:rPr lang="hu-HU" sz="4400" dirty="0" smtClean="0"/>
              <a:t>j</a:t>
            </a:r>
            <a:r>
              <a:rPr lang="en-US" sz="4400" dirty="0" smtClean="0"/>
              <a:t>z</a:t>
            </a:r>
            <a:endParaRPr sz="4400" dirty="0"/>
          </a:p>
        </p:txBody>
      </p:sp>
      <p:sp>
        <p:nvSpPr>
          <p:cNvPr id="1018" name="Google Shape;1018;p35"/>
          <p:cNvSpPr txBox="1">
            <a:spLocks noGrp="1"/>
          </p:cNvSpPr>
          <p:nvPr>
            <p:ph type="subTitle" idx="1"/>
          </p:nvPr>
        </p:nvSpPr>
        <p:spPr>
          <a:xfrm>
            <a:off x="2819400" y="1352550"/>
            <a:ext cx="594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hu-HU" sz="2000" dirty="0" smtClean="0"/>
              <a:t>A grafitceruza az egyik legfontosabb rajzeszköz. Vonalas és tónusos rajzok készíthetők vele. Könnyen javítható radírral, ezért rajztanuláshoz is alkalmas. </a:t>
            </a:r>
            <a:r>
              <a:rPr lang="hu-HU" sz="2000" dirty="0" smtClean="0"/>
              <a:t>A HB a normál iskolai ceruza. A </a:t>
            </a:r>
            <a:r>
              <a:rPr lang="hu-HU" sz="2000" b="1" dirty="0" smtClean="0"/>
              <a:t>H</a:t>
            </a:r>
            <a:r>
              <a:rPr lang="hu-HU" sz="2000" dirty="0" smtClean="0"/>
              <a:t> családba keményebb hegyű ceruzák tartoznak ( </a:t>
            </a:r>
            <a:r>
              <a:rPr lang="hu-HU" sz="2000" b="1" dirty="0" smtClean="0"/>
              <a:t>a </a:t>
            </a:r>
            <a:r>
              <a:rPr lang="hu-HU" sz="2000" b="1" dirty="0" err="1" smtClean="0"/>
              <a:t>legkeméneybb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</a:t>
            </a:r>
            <a:r>
              <a:rPr lang="hu-HU" sz="2000" b="1" dirty="0" smtClean="0"/>
              <a:t> 9H, majd 8H, 7H....2H, H, majd a HB</a:t>
            </a:r>
            <a:r>
              <a:rPr lang="hu-HU" sz="2000" dirty="0" smtClean="0"/>
              <a:t> következik). A HB ceruza után a </a:t>
            </a:r>
            <a:r>
              <a:rPr lang="hu-HU" sz="2000" b="1" dirty="0" smtClean="0"/>
              <a:t>B</a:t>
            </a:r>
            <a:r>
              <a:rPr lang="hu-HU" sz="2000" dirty="0" smtClean="0"/>
              <a:t> család puha grafit béllel képviselteti magát (itt a legkeményebb a </a:t>
            </a:r>
            <a:r>
              <a:rPr lang="hu-HU" sz="2000" b="1" dirty="0" smtClean="0"/>
              <a:t>B, majd 2B, 3B, 4B...a legpuhább a 8B</a:t>
            </a:r>
            <a:r>
              <a:rPr lang="hu-HU" sz="1400" dirty="0" smtClean="0"/>
              <a:t>).</a:t>
            </a:r>
            <a:endParaRPr sz="1400" dirty="0"/>
          </a:p>
        </p:txBody>
      </p:sp>
      <p:cxnSp>
        <p:nvCxnSpPr>
          <p:cNvPr id="1019" name="Google Shape;1019;p35"/>
          <p:cNvCxnSpPr/>
          <p:nvPr/>
        </p:nvCxnSpPr>
        <p:spPr>
          <a:xfrm>
            <a:off x="2819400" y="2038350"/>
            <a:ext cx="2700" cy="150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970" name="Picture 2" descr="Hogyan használd az elmosható grafitceruzát a gyakorlatban? - valdorart.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00350"/>
            <a:ext cx="21717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6"/>
          <p:cNvSpPr txBox="1">
            <a:spLocks noGrp="1"/>
          </p:cNvSpPr>
          <p:nvPr>
            <p:ph type="title"/>
          </p:nvPr>
        </p:nvSpPr>
        <p:spPr>
          <a:xfrm>
            <a:off x="609600" y="209550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Szénrajz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krétarajz</a:t>
            </a:r>
            <a:endParaRPr sz="3600" dirty="0"/>
          </a:p>
        </p:txBody>
      </p:sp>
      <p:sp>
        <p:nvSpPr>
          <p:cNvPr id="1025" name="Google Shape;1025;p36"/>
          <p:cNvSpPr txBox="1">
            <a:spLocks noGrp="1"/>
          </p:cNvSpPr>
          <p:nvPr>
            <p:ph type="subTitle" idx="1"/>
          </p:nvPr>
        </p:nvSpPr>
        <p:spPr>
          <a:xfrm>
            <a:off x="762000" y="7429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u-HU" dirty="0" smtClean="0"/>
              <a:t>A szénrajz könnyen satírozható és törölhető. Erős tónusokat lehet vele kialakítani. A krétarajz keményebb anyaggal készül, ezért nehezebben javítható. Fekete, fehér, vörös és barna színekben használják.</a:t>
            </a:r>
            <a:endParaRPr dirty="0"/>
          </a:p>
        </p:txBody>
      </p:sp>
      <p:pic>
        <p:nvPicPr>
          <p:cNvPr id="81922" name="Picture 2" descr="Jobb agyféltekés rajzolás lényege - Rajzolj babát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95550"/>
            <a:ext cx="3657600" cy="2286000"/>
          </a:xfrm>
          <a:prstGeom prst="rect">
            <a:avLst/>
          </a:prstGeom>
          <a:noFill/>
        </p:spPr>
      </p:pic>
      <p:pic>
        <p:nvPicPr>
          <p:cNvPr id="81924" name="Picture 4" descr="Charcoal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66950"/>
            <a:ext cx="3810000" cy="25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7"/>
          <p:cNvSpPr txBox="1">
            <a:spLocks noGrp="1"/>
          </p:cNvSpPr>
          <p:nvPr>
            <p:ph type="title"/>
          </p:nvPr>
        </p:nvSpPr>
        <p:spPr>
          <a:xfrm>
            <a:off x="3200400" y="2857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 smtClean="0"/>
              <a:t>Tollrajz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tusrajz</a:t>
            </a:r>
            <a:endParaRPr sz="3600" dirty="0"/>
          </a:p>
        </p:txBody>
      </p:sp>
      <p:sp>
        <p:nvSpPr>
          <p:cNvPr id="1031" name="Google Shape;1031;p37"/>
          <p:cNvSpPr txBox="1">
            <a:spLocks noGrp="1"/>
          </p:cNvSpPr>
          <p:nvPr>
            <p:ph type="subTitle" idx="1"/>
          </p:nvPr>
        </p:nvSpPr>
        <p:spPr>
          <a:xfrm>
            <a:off x="304800" y="11239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hu-HU" dirty="0" smtClean="0"/>
              <a:t>A tollrajz különböző tollakkal készülhet, például lúdtollal vagy acéltollal. A tusrajz vékony és vastag vonalakat is használ. Árnyékoláshoz sraffozást és lavírozást alkalmaznak.</a:t>
            </a:r>
            <a:endParaRPr dirty="0"/>
          </a:p>
        </p:txBody>
      </p:sp>
      <p:pic>
        <p:nvPicPr>
          <p:cNvPr id="79874" name="Picture 2" descr="Hogyan rajzoljunk tollal? – Tollrajz, tusrajz - Művészház.com – jobb  agyféltekés rajztanfolyam, jobb agyféltekés rajzol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00150"/>
            <a:ext cx="3276600" cy="3295706"/>
          </a:xfrm>
          <a:prstGeom prst="rect">
            <a:avLst/>
          </a:prstGeom>
          <a:noFill/>
        </p:spPr>
      </p:pic>
      <p:pic>
        <p:nvPicPr>
          <p:cNvPr id="79876" name="Picture 4" descr="#borciani Il doppio Borciani ecsetbemutató. Tusrajz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76550"/>
            <a:ext cx="3733800" cy="210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8"/>
          <p:cNvSpPr txBox="1">
            <a:spLocks noGrp="1"/>
          </p:cNvSpPr>
          <p:nvPr>
            <p:ph type="title"/>
          </p:nvPr>
        </p:nvSpPr>
        <p:spPr>
          <a:xfrm>
            <a:off x="3505200" y="971550"/>
            <a:ext cx="5834400" cy="742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dirty="0" err="1" smtClean="0"/>
              <a:t>Monotípia</a:t>
            </a:r>
            <a:endParaRPr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19075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Questrial" charset="0"/>
              </a:rPr>
              <a:t>A monotípia egyedi nyomatkészítési technika. A művész festéket visz fel egy sima felületre, majd papírra nyomja a rajzot. Minden nyomat egyszeri és megismételhetetlen</a:t>
            </a:r>
            <a:r>
              <a:rPr lang="hu-HU" dirty="0" smtClean="0"/>
              <a:t>.</a:t>
            </a:r>
            <a:endParaRPr lang="en-US" dirty="0"/>
          </a:p>
        </p:txBody>
      </p:sp>
      <p:pic>
        <p:nvPicPr>
          <p:cNvPr id="77826" name="Picture 2" descr="From Basics to Brilliance: Advanced Monotype Printmaking Techniques Ev&#10; – Wall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19350"/>
            <a:ext cx="3733800" cy="2489201"/>
          </a:xfrm>
          <a:prstGeom prst="rect">
            <a:avLst/>
          </a:prstGeom>
          <a:noFill/>
        </p:spPr>
      </p:pic>
      <p:pic>
        <p:nvPicPr>
          <p:cNvPr id="77828" name="Picture 4" descr="Színes monotípia 2. - Modern Alkotók Galériája - M.A.G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9550"/>
            <a:ext cx="3089252" cy="207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-95250"/>
            <a:ext cx="7696200" cy="3733800"/>
          </a:xfrm>
        </p:spPr>
        <p:txBody>
          <a:bodyPr/>
          <a:lstStyle/>
          <a:p>
            <a:r>
              <a:rPr lang="en-US" sz="3600" dirty="0" err="1" smtClean="0"/>
              <a:t>Sokszorosítható</a:t>
            </a:r>
            <a:r>
              <a:rPr lang="en-US" sz="3600" dirty="0" smtClean="0"/>
              <a:t> </a:t>
            </a:r>
            <a:r>
              <a:rPr lang="en-US" sz="3600" dirty="0" err="1" smtClean="0"/>
              <a:t>grafikai</a:t>
            </a:r>
            <a:r>
              <a:rPr lang="en-US" sz="3600" dirty="0" smtClean="0"/>
              <a:t> </a:t>
            </a:r>
            <a:r>
              <a:rPr lang="en-US" sz="3600" dirty="0" err="1" smtClean="0"/>
              <a:t>eljarasok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dirty="0"/>
          </a:p>
        </p:txBody>
      </p:sp>
      <p:sp>
        <p:nvSpPr>
          <p:cNvPr id="4" name="Téglalap 3"/>
          <p:cNvSpPr/>
          <p:nvPr/>
        </p:nvSpPr>
        <p:spPr>
          <a:xfrm>
            <a:off x="609600" y="2417862"/>
            <a:ext cx="7315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en-US" sz="1800" b="1" dirty="0" err="1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Magasnyomás</a:t>
            </a:r>
            <a:r>
              <a:rPr lang="en-US" sz="1800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dúc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kiemelkedő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részei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adják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képet</a:t>
            </a:r>
            <a:endParaRPr lang="en-US" sz="1800" dirty="0" smtClean="0">
              <a:solidFill>
                <a:srgbClr val="3449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 algn="ctr">
              <a:buSzPts val="1800"/>
            </a:pPr>
            <a:endParaRPr lang="en-US" sz="1800" dirty="0" smtClean="0">
              <a:solidFill>
                <a:srgbClr val="3449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buSzPts val="1800"/>
            </a:pPr>
            <a:r>
              <a:rPr lang="en-US" sz="1800" b="1" dirty="0" err="1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Mélynyomás</a:t>
            </a:r>
            <a:r>
              <a:rPr lang="en-US" sz="1800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dúcba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karcolt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árkokba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kerül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festék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lang="en-US" sz="1800" dirty="0" smtClean="0">
              <a:solidFill>
                <a:srgbClr val="3449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 algn="ctr">
              <a:buSzPts val="1800"/>
            </a:pPr>
            <a:r>
              <a:rPr lang="en-US" sz="1800" b="1" dirty="0" err="1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Síknyomás</a:t>
            </a:r>
            <a:r>
              <a:rPr lang="en-US" sz="1800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dúc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felülete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sík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kémiai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eljáráson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00" dirty="0" err="1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alapul</a:t>
            </a:r>
            <a:r>
              <a:rPr lang="en-US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lang="en-US" sz="1800" dirty="0" smtClean="0">
              <a:solidFill>
                <a:srgbClr val="3449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 algn="ctr">
              <a:buSzPts val="1800"/>
            </a:pPr>
            <a:r>
              <a:rPr lang="en-US" sz="1800" b="1" dirty="0" err="1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Szitanyomás</a:t>
            </a:r>
            <a:r>
              <a:rPr lang="en-US" sz="1800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hu-HU" sz="18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festéket egy sűrű szitán préselik át (stencilezés).</a:t>
            </a:r>
            <a:endParaRPr lang="hu-HU" sz="1800" dirty="0" smtClean="0"/>
          </a:p>
          <a:p>
            <a:pPr algn="ctr">
              <a:buSzPts val="1800"/>
            </a:pPr>
            <a:endParaRPr lang="en-US" dirty="0" smtClean="0"/>
          </a:p>
          <a:p>
            <a:pPr lvl="0" algn="ctr">
              <a:buSzPts val="1800"/>
            </a:pPr>
            <a:endParaRPr lang="en-US" sz="1100" dirty="0" smtClean="0"/>
          </a:p>
          <a:p>
            <a:pPr algn="ctr">
              <a:buSzPts val="1800"/>
            </a:pPr>
            <a:endParaRPr lang="en-US" dirty="0" smtClean="0"/>
          </a:p>
          <a:p>
            <a:pPr lvl="0" algn="ctr">
              <a:buSzPts val="1800"/>
            </a:pPr>
            <a:r>
              <a:rPr lang="en-US" sz="1100" dirty="0" smtClean="0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err="1" smtClean="0"/>
              <a:t>Fametszet</a:t>
            </a:r>
            <a:r>
              <a:rPr lang="en-US" sz="4000" dirty="0" smtClean="0"/>
              <a:t> </a:t>
            </a:r>
            <a:r>
              <a:rPr lang="en-US" sz="1400" dirty="0" err="1" smtClean="0"/>
              <a:t>magasnyomtatas</a:t>
            </a:r>
            <a:endParaRPr sz="1400" dirty="0"/>
          </a:p>
        </p:txBody>
      </p:sp>
      <p:sp>
        <p:nvSpPr>
          <p:cNvPr id="1046" name="Google Shape;1046;p39"/>
          <p:cNvSpPr txBox="1">
            <a:spLocks noGrp="1"/>
          </p:cNvSpPr>
          <p:nvPr>
            <p:ph type="subTitle" idx="1"/>
          </p:nvPr>
        </p:nvSpPr>
        <p:spPr>
          <a:xfrm>
            <a:off x="381000" y="1276350"/>
            <a:ext cx="69000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hu-HU" sz="2000" dirty="0" smtClean="0"/>
              <a:t>A fametszet az egyik legrégebbi nyomtatási technika. A művész fadúcba vési a mintát. A kiemelkedő részeket festékezik be, majd papírra nyomják.</a:t>
            </a:r>
            <a:endParaRPr sz="2000" dirty="0"/>
          </a:p>
        </p:txBody>
      </p:sp>
      <p:pic>
        <p:nvPicPr>
          <p:cNvPr id="75778" name="Picture 2" descr="Woodcut - The Metropolitan Museum of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52750"/>
            <a:ext cx="2769608" cy="1743288"/>
          </a:xfrm>
          <a:prstGeom prst="rect">
            <a:avLst/>
          </a:prstGeom>
          <a:noFill/>
        </p:spPr>
      </p:pic>
      <p:pic>
        <p:nvPicPr>
          <p:cNvPr id="75780" name="Picture 4" descr="Wood engrav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05150"/>
            <a:ext cx="2438847" cy="1626692"/>
          </a:xfrm>
          <a:prstGeom prst="rect">
            <a:avLst/>
          </a:prstGeom>
          <a:noFill/>
        </p:spPr>
      </p:pic>
      <p:pic>
        <p:nvPicPr>
          <p:cNvPr id="6" name="Google Shape;151;p17"/>
          <p:cNvPicPr preferRelativeResize="0"/>
          <p:nvPr/>
        </p:nvPicPr>
        <p:blipFill rotWithShape="1">
          <a:blip r:embed="rId5">
            <a:alphaModFix/>
          </a:blip>
          <a:srcRect t="952" b="952"/>
          <a:stretch/>
        </p:blipFill>
        <p:spPr>
          <a:xfrm>
            <a:off x="5410200" y="1809750"/>
            <a:ext cx="35814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0"/>
          <p:cNvSpPr txBox="1">
            <a:spLocks noGrp="1"/>
          </p:cNvSpPr>
          <p:nvPr>
            <p:ph type="title"/>
          </p:nvPr>
        </p:nvSpPr>
        <p:spPr>
          <a:xfrm>
            <a:off x="-838200" y="209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Linómetszet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papírmetszet</a:t>
            </a:r>
            <a:endParaRPr dirty="0"/>
          </a:p>
        </p:txBody>
      </p:sp>
      <p:sp>
        <p:nvSpPr>
          <p:cNvPr id="1069" name="Google Shape;1069;p40"/>
          <p:cNvSpPr txBox="1">
            <a:spLocks noGrp="1"/>
          </p:cNvSpPr>
          <p:nvPr>
            <p:ph type="subTitle" idx="3"/>
          </p:nvPr>
        </p:nvSpPr>
        <p:spPr>
          <a:xfrm>
            <a:off x="228600" y="514350"/>
            <a:ext cx="6248400" cy="19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A </a:t>
            </a:r>
            <a:r>
              <a:rPr lang="en-US" dirty="0" err="1" smtClean="0"/>
              <a:t>linómetszetnél</a:t>
            </a:r>
            <a:r>
              <a:rPr lang="en-US" dirty="0" smtClean="0"/>
              <a:t> </a:t>
            </a:r>
            <a:r>
              <a:rPr lang="en-US" dirty="0" err="1" smtClean="0"/>
              <a:t>linóleumba</a:t>
            </a:r>
            <a:r>
              <a:rPr lang="en-US" dirty="0" smtClean="0"/>
              <a:t> </a:t>
            </a:r>
            <a:r>
              <a:rPr lang="en-US" dirty="0" err="1" smtClean="0"/>
              <a:t>metszik</a:t>
            </a:r>
            <a:r>
              <a:rPr lang="en-US" dirty="0" smtClean="0"/>
              <a:t> a </a:t>
            </a:r>
            <a:r>
              <a:rPr lang="en-US" dirty="0" err="1" smtClean="0"/>
              <a:t>rajzot</a:t>
            </a:r>
            <a:r>
              <a:rPr lang="en-US" dirty="0" smtClean="0"/>
              <a:t>. </a:t>
            </a:r>
            <a:r>
              <a:rPr lang="en-US" dirty="0" err="1" smtClean="0"/>
              <a:t>Festék</a:t>
            </a:r>
            <a:r>
              <a:rPr lang="en-US" dirty="0" smtClean="0"/>
              <a:t> </a:t>
            </a:r>
            <a:r>
              <a:rPr lang="en-US" dirty="0" err="1" smtClean="0"/>
              <a:t>felvitele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nyomat</a:t>
            </a:r>
            <a:r>
              <a:rPr lang="en-US" dirty="0" smtClean="0"/>
              <a:t> </a:t>
            </a:r>
            <a:r>
              <a:rPr lang="en-US" dirty="0" err="1" smtClean="0"/>
              <a:t>készül</a:t>
            </a:r>
            <a:r>
              <a:rPr lang="en-US" dirty="0" smtClean="0"/>
              <a:t> </a:t>
            </a:r>
            <a:r>
              <a:rPr lang="en-US" dirty="0" err="1" smtClean="0"/>
              <a:t>róla</a:t>
            </a:r>
            <a:r>
              <a:rPr lang="en-US" dirty="0" smtClean="0"/>
              <a:t>. A </a:t>
            </a:r>
            <a:r>
              <a:rPr lang="en-US" dirty="0" err="1" smtClean="0"/>
              <a:t>papírmetszet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technika</a:t>
            </a:r>
            <a:r>
              <a:rPr lang="en-US" dirty="0" smtClean="0"/>
              <a:t>, de </a:t>
            </a:r>
            <a:r>
              <a:rPr lang="en-US" dirty="0" err="1" smtClean="0"/>
              <a:t>kartonpapírt</a:t>
            </a:r>
            <a:r>
              <a:rPr lang="en-US" dirty="0" smtClean="0"/>
              <a:t> </a:t>
            </a:r>
            <a:r>
              <a:rPr lang="en-US" dirty="0" err="1" smtClean="0"/>
              <a:t>használnak</a:t>
            </a:r>
            <a:r>
              <a:rPr lang="en-US" dirty="0" smtClean="0"/>
              <a:t> </a:t>
            </a:r>
            <a:r>
              <a:rPr lang="en-US" dirty="0" err="1" smtClean="0"/>
              <a:t>nyomóformának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73730" name="Picture 2" descr="This Changing View: Linocut Print Series - Blakely M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14550"/>
            <a:ext cx="3276600" cy="2184401"/>
          </a:xfrm>
          <a:prstGeom prst="rect">
            <a:avLst/>
          </a:prstGeom>
          <a:noFill/>
        </p:spPr>
      </p:pic>
      <p:pic>
        <p:nvPicPr>
          <p:cNvPr id="73732" name="Picture 4" descr="Linocuts - Relief Printma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00350"/>
            <a:ext cx="3581400" cy="2010062"/>
          </a:xfrm>
          <a:prstGeom prst="rect">
            <a:avLst/>
          </a:prstGeom>
          <a:noFill/>
        </p:spPr>
      </p:pic>
      <p:pic>
        <p:nvPicPr>
          <p:cNvPr id="73734" name="Picture 6" descr="Papírmetszet – Wikipé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33350"/>
            <a:ext cx="218827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7ECA3"/>
      </a:accent1>
      <a:accent2>
        <a:srgbClr val="7A590D"/>
      </a:accent2>
      <a:accent3>
        <a:srgbClr val="FFF8C8"/>
      </a:accent3>
      <a:accent4>
        <a:srgbClr val="FFFFFF"/>
      </a:accent4>
      <a:accent5>
        <a:srgbClr val="F7ECA3"/>
      </a:accent5>
      <a:accent6>
        <a:srgbClr val="7A590D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296</Words>
  <Application>Microsoft Office PowerPoint</Application>
  <PresentationFormat>Diavetítés a képernyőre (16:9 oldalarány)</PresentationFormat>
  <Paragraphs>31</Paragraphs>
  <Slides>13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Paytone One</vt:lpstr>
      <vt:lpstr>Questrial</vt:lpstr>
      <vt:lpstr>Merriweather</vt:lpstr>
      <vt:lpstr>DM Sans</vt:lpstr>
      <vt:lpstr>Bebas Neue</vt:lpstr>
      <vt:lpstr>Minimalist Thesis Defense by Slidesgo</vt:lpstr>
      <vt:lpstr>Grafika</vt:lpstr>
      <vt:lpstr>Egyedi és sokszorosítható grafikai technikák</vt:lpstr>
      <vt:lpstr>Ceruzarajz</vt:lpstr>
      <vt:lpstr>Szénrajz és krétarajz</vt:lpstr>
      <vt:lpstr>Tollrajz és tusrajz</vt:lpstr>
      <vt:lpstr>Monotípia</vt:lpstr>
      <vt:lpstr>Sokszorosítható grafikai eljarasok  </vt:lpstr>
      <vt:lpstr>Fametszet magasnyomtatas</vt:lpstr>
      <vt:lpstr>Linómetszet és papírmetszet</vt:lpstr>
      <vt:lpstr>Rézmetszet  és rézkarc</vt:lpstr>
      <vt:lpstr>Litografia kőnyomat a zsír és a víz kölcsönös taszításán alapul. Mészkőre rajzolnak zsíros krétával. A benedvesített kő csak a zsíros részeken veszi fel a festéket. Festői hatású, szabad vonalvezetést tesz lehetővé.   </vt:lpstr>
      <vt:lpstr>Szitanyomas Eredetileg ipari eljárás, de az 1960-as évek Pop Art mozgalma (Andy Warhol) beemelte a magas művészetbe. Sokféle anyagra nyomtatható (póló, fal, fém)   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Horatio Chetan</dc:creator>
  <cp:lastModifiedBy>Tihamer</cp:lastModifiedBy>
  <cp:revision>5</cp:revision>
  <dcterms:modified xsi:type="dcterms:W3CDTF">2026-05-26T18:40:17Z</dcterms:modified>
</cp:coreProperties>
</file>